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90" r:id="rId9"/>
    <p:sldId id="291" r:id="rId10"/>
    <p:sldId id="265" r:id="rId11"/>
    <p:sldId id="266" r:id="rId12"/>
    <p:sldId id="288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89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1F15-73B3-4E91-A14E-5B3AAF208DE2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6C839-B608-4B11-B4A6-5B6D5C4BE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C839-B608-4B11-B4A6-5B6D5C4BE5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C839-B608-4B11-B4A6-5B6D5C4BE5E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C839-B608-4B11-B4A6-5B6D5C4BE5E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C839-B608-4B11-B4A6-5B6D5C4BE5E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C839-B608-4B11-B4A6-5B6D5C4BE5E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C839-B608-4B11-B4A6-5B6D5C4BE5E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C839-B608-4B11-B4A6-5B6D5C4BE5E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C839-B608-4B11-B4A6-5B6D5C4BE5E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C839-B608-4B11-B4A6-5B6D5C4BE5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C839-B608-4B11-B4A6-5B6D5C4BE5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C839-B608-4B11-B4A6-5B6D5C4BE5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C839-B608-4B11-B4A6-5B6D5C4BE5E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C839-B608-4B11-B4A6-5B6D5C4BE5E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C839-B608-4B11-B4A6-5B6D5C4BE5E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C839-B608-4B11-B4A6-5B6D5C4BE5E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C839-B608-4B11-B4A6-5B6D5C4BE5E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8706-7069-45D7-AFCB-62E8A46CC828}" type="datetime1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6433-1C2E-4393-9BFC-81DD149F71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145C-AE4E-4F84-BA97-1C62140A41BA}" type="datetime1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6433-1C2E-4393-9BFC-81DD149F71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177E-C9A8-4FF6-BB99-32A84D39A84E}" type="datetime1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6433-1C2E-4393-9BFC-81DD149F71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984-3A44-405B-8CF9-EE7F8804077A}" type="datetime1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6433-1C2E-4393-9BFC-81DD149F71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CCB3-9992-4903-8FAE-82A11EA05B60}" type="datetime1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6433-1C2E-4393-9BFC-81DD149F71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288-7020-4620-BAFF-34506C38AFF2}" type="datetime1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6433-1C2E-4393-9BFC-81DD149F71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8AC3-DCC8-461F-A986-A65E98C09AE8}" type="datetime1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6433-1C2E-4393-9BFC-81DD149F71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34A6-4E42-47A7-9AD8-4ADC4B0D9FEA}" type="datetime1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6433-1C2E-4393-9BFC-81DD149F71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933A-AD1A-4119-8C96-FCA5C96929EE}" type="datetime1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6433-1C2E-4393-9BFC-81DD149F71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0045-6909-4834-AC5E-DC93BBD66DC1}" type="datetime1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6433-1C2E-4393-9BFC-81DD149F71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22D3-C7A3-4909-96AF-D4316BA78993}" type="datetime1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6433-1C2E-4393-9BFC-81DD149F71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02225-241B-48C8-87C3-56BC1284EC75}" type="datetime1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56433-1C2E-4393-9BFC-81DD149F71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2910" y="-4536"/>
            <a:ext cx="7643866" cy="8617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2500" b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XI MEĐUNARODNA KONFERENCIJA UGALJ </a:t>
            </a:r>
            <a:r>
              <a:rPr lang="en-US" sz="2500" b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r-Latn-RS" sz="2500" b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Latn-RS" sz="2500" b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KRITIČNI MINERALI CCM 2023</a:t>
            </a:r>
            <a:endParaRPr lang="en-US" sz="25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0298" y="3143254"/>
            <a:ext cx="3703257" cy="89255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2600" b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Miloš</a:t>
            </a:r>
            <a:r>
              <a:rPr lang="sr-Latn-RS" sz="2600" b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Živanović</a:t>
            </a:r>
          </a:p>
          <a:p>
            <a:pPr algn="ctr"/>
            <a:r>
              <a:rPr lang="en-US" sz="2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A.D. EPS, RB K</a:t>
            </a:r>
            <a:r>
              <a:rPr lang="sr-Latn-RS" sz="2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olubara</a:t>
            </a:r>
            <a:r>
              <a:rPr lang="en-US" sz="2600" b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6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071684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2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Iskustva primene diskontinualne mehanizacije pri eksploataciji uglja na istočnom delu Rudarskog basena Kolubara</a:t>
            </a:r>
            <a:endParaRPr lang="sr-Latn-CS" sz="2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868" y="4643452"/>
            <a:ext cx="1718740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Zlatibor</a:t>
            </a:r>
            <a:r>
              <a:rPr lang="sr-Latn-RS" b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20</a:t>
            </a:r>
            <a:r>
              <a:rPr lang="en-US" b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23</a:t>
            </a:r>
            <a:r>
              <a:rPr lang="sr-Latn-RS" b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b="1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Latn-RS" sz="2200" b="1" smtClean="0">
                <a:solidFill>
                  <a:schemeClr val="bg1"/>
                </a:solidFill>
              </a:rPr>
              <a:t>Tehnologija eksploatacije diskontinualnom mehanizacijom</a:t>
            </a:r>
            <a:endParaRPr lang="sr-Latn-CS" sz="2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6"/>
            <a:ext cx="80010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42844" y="642924"/>
            <a:ext cx="8786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sr-Latn-RS" sz="1600" b="1" smtClean="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Latn-RS" sz="2200" b="1" smtClean="0">
                <a:solidFill>
                  <a:schemeClr val="bg1"/>
                </a:solidFill>
              </a:rPr>
              <a:t>Tehnologija eksploatacije diskontinualnom mehanizacijom</a:t>
            </a:r>
            <a:endParaRPr lang="sr-Latn-CS" sz="220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800"/>
            <a:ext cx="828680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Latn-RS" sz="2200" b="1" smtClean="0">
                <a:solidFill>
                  <a:schemeClr val="bg1"/>
                </a:solidFill>
              </a:rPr>
              <a:t>Tehnologija eksploatacije diskontinualnom mehanizacijom</a:t>
            </a:r>
            <a:endParaRPr lang="sr-Latn-CS" sz="220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6"/>
            <a:ext cx="4000528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lika tehnologija rada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71486"/>
            <a:ext cx="435768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2800" b="1" smtClean="0">
                <a:solidFill>
                  <a:schemeClr val="bg1"/>
                </a:solidFill>
              </a:rPr>
              <a:t>Rezultati proizvodnje uglja</a:t>
            </a:r>
            <a:endParaRPr lang="en-US" sz="2500" b="1" dirty="0" smtClean="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2976" y="2000246"/>
          <a:ext cx="3013075" cy="996950"/>
        </p:xfrm>
        <a:graphic>
          <a:graphicData uri="http://schemas.openxmlformats.org/drawingml/2006/table">
            <a:tbl>
              <a:tblPr/>
              <a:tblGrid>
                <a:gridCol w="938530"/>
                <a:gridCol w="958215"/>
                <a:gridCol w="1116330"/>
              </a:tblGrid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Mesec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Broj tura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Proizvodnja (t )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Oktobar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1769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25192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Novembar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3252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43593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Decembar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2798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35680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∑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7819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104466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8992" y="64292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smtClean="0">
                <a:solidFill>
                  <a:schemeClr val="bg1"/>
                </a:solidFill>
              </a:rPr>
              <a:t>2021.godina</a:t>
            </a:r>
            <a:endParaRPr lang="sr-Latn-CS" b="1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00049"/>
            <a:ext cx="27051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643188"/>
            <a:ext cx="2714644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2400" b="1" smtClean="0">
                <a:solidFill>
                  <a:schemeClr val="bg1"/>
                </a:solidFill>
              </a:rPr>
              <a:t>Rezultati proizvodnje uglja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42861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smtClean="0">
                <a:solidFill>
                  <a:schemeClr val="bg1"/>
                </a:solidFill>
              </a:rPr>
              <a:t>2021.godina</a:t>
            </a:r>
            <a:endParaRPr lang="sr-Latn-CS" b="1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2844" y="1714494"/>
          <a:ext cx="4919345" cy="1542288"/>
        </p:xfrm>
        <a:graphic>
          <a:graphicData uri="http://schemas.openxmlformats.org/drawingml/2006/table">
            <a:tbl>
              <a:tblPr/>
              <a:tblGrid>
                <a:gridCol w="932815"/>
                <a:gridCol w="519430"/>
                <a:gridCol w="519430"/>
                <a:gridCol w="864235"/>
                <a:gridCol w="608330"/>
                <a:gridCol w="519430"/>
                <a:gridCol w="955675"/>
              </a:tblGrid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Mesec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Broj tura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Proizvodnja (t )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149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Prosečno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Prosečno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Oktobar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1981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1326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Novembar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1892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710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1453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Decembar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1758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363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1151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Prosečno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1877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424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1310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1981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710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1453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1758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1151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000114"/>
            <a:ext cx="314327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928940"/>
            <a:ext cx="3124206" cy="17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5786" y="2571750"/>
            <a:ext cx="185692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927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2400" b="1" smtClean="0">
                <a:solidFill>
                  <a:schemeClr val="bg1"/>
                </a:solidFill>
              </a:rPr>
              <a:t>Rezultati proizvodnje uglja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42861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smtClean="0">
                <a:solidFill>
                  <a:schemeClr val="bg1"/>
                </a:solidFill>
              </a:rPr>
              <a:t>2022.godina</a:t>
            </a:r>
            <a:endParaRPr lang="sr-Latn-CS" b="1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14348" y="1142990"/>
          <a:ext cx="3437255" cy="2699004"/>
        </p:xfrm>
        <a:graphic>
          <a:graphicData uri="http://schemas.openxmlformats.org/drawingml/2006/table">
            <a:tbl>
              <a:tblPr/>
              <a:tblGrid>
                <a:gridCol w="1082040"/>
                <a:gridCol w="1087755"/>
                <a:gridCol w="1267460"/>
              </a:tblGrid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Mesec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Broj tura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Proizvodnja(t )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Januar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1831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23008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Februar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1934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24627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Mart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1834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23676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April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2566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31757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Maj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1319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16168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Jun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254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3191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Jul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1471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22446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Avgust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3776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56236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Septembar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3807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56820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Oktobar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3892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60404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Novembar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3668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54817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Decembar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3442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49701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∑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29794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422856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00048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786064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927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2400" b="1" smtClean="0">
                <a:solidFill>
                  <a:schemeClr val="bg1"/>
                </a:solidFill>
              </a:rPr>
              <a:t>Rezultati proizvodnje uglja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3306" y="42861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smtClean="0">
                <a:solidFill>
                  <a:schemeClr val="bg1"/>
                </a:solidFill>
              </a:rPr>
              <a:t>2022.godina</a:t>
            </a:r>
            <a:endParaRPr lang="sr-Latn-CS" b="1">
              <a:solidFill>
                <a:schemeClr val="bg1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42845" y="1000114"/>
          <a:ext cx="5143537" cy="2979420"/>
        </p:xfrm>
        <a:graphic>
          <a:graphicData uri="http://schemas.openxmlformats.org/drawingml/2006/table">
            <a:tbl>
              <a:tblPr/>
              <a:tblGrid>
                <a:gridCol w="943773"/>
                <a:gridCol w="529663"/>
                <a:gridCol w="529663"/>
                <a:gridCol w="885118"/>
                <a:gridCol w="603569"/>
                <a:gridCol w="751969"/>
                <a:gridCol w="899782"/>
              </a:tblGrid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Mesec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Broj tura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Proizvodnja (t )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Prosečno 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Prosečno 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Januar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1075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Februar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1151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Mart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466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April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2232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564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1095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Maj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2684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1111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1796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Jun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555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1064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Jul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799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1496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Avgust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2417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Septembar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2168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1959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Oktobar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2234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1493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Novembar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2181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765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1827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Decembar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2031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1249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1603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Prosečno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1866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862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2684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1493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1075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5" name="Picture 2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71486"/>
            <a:ext cx="28384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714626"/>
            <a:ext cx="285752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2400" b="1" smtClean="0">
                <a:solidFill>
                  <a:schemeClr val="bg1"/>
                </a:solidFill>
              </a:rPr>
              <a:t>Rezultati proizvodnje uglja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42861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smtClean="0">
                <a:solidFill>
                  <a:schemeClr val="bg1"/>
                </a:solidFill>
              </a:rPr>
              <a:t>2023.godina</a:t>
            </a:r>
            <a:endParaRPr lang="sr-Latn-CS" b="1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000100" y="1571618"/>
          <a:ext cx="3110230" cy="1748663"/>
        </p:xfrm>
        <a:graphic>
          <a:graphicData uri="http://schemas.openxmlformats.org/drawingml/2006/table">
            <a:tbl>
              <a:tblPr/>
              <a:tblGrid>
                <a:gridCol w="948690"/>
                <a:gridCol w="1075055"/>
                <a:gridCol w="1086485"/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Mesec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Broj tura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Proizvodnja(t )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Januar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3192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49395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Februar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3250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50588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Mart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3113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49837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April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720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12123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Maj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Jun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1482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Jul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2981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47850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∑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10275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161945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1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00048"/>
            <a:ext cx="262509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714626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2400" b="1" smtClean="0">
                <a:solidFill>
                  <a:schemeClr val="bg1"/>
                </a:solidFill>
              </a:rPr>
              <a:t>Rezultati proizvodnje uglja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42861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smtClean="0">
                <a:solidFill>
                  <a:schemeClr val="bg1"/>
                </a:solidFill>
              </a:rPr>
              <a:t>2023.godina</a:t>
            </a:r>
            <a:endParaRPr lang="sr-Latn-CS" b="1">
              <a:solidFill>
                <a:schemeClr val="bg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57159" y="1285866"/>
          <a:ext cx="4643468" cy="2123440"/>
        </p:xfrm>
        <a:graphic>
          <a:graphicData uri="http://schemas.openxmlformats.org/drawingml/2006/table">
            <a:tbl>
              <a:tblPr/>
              <a:tblGrid>
                <a:gridCol w="794667"/>
                <a:gridCol w="477986"/>
                <a:gridCol w="374799"/>
                <a:gridCol w="797633"/>
                <a:gridCol w="669537"/>
                <a:gridCol w="733585"/>
                <a:gridCol w="795261"/>
              </a:tblGrid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Mesec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Broj tura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Proizvodnja (t )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Prosečno  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Prosečno 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Januar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140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47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103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2114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738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1593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Februar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138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67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116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2099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1061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1807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Mart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109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87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100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1773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1416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1608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April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108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56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80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1900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982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1347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Maj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/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/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/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/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/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/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Jun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100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100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100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1482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1482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1482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Jul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99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84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93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1610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1364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1496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Prosečno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116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73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99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1829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1174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1333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140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100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116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2114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1482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1807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99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47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80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1482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738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00">
                          <a:latin typeface="Times New Roman"/>
                          <a:ea typeface="Arial,Bold"/>
                          <a:cs typeface="Times New Roman"/>
                        </a:rPr>
                        <a:t>0</a:t>
                      </a:r>
                      <a:endParaRPr lang="sr-Latn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00048"/>
            <a:ext cx="29495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714626"/>
            <a:ext cx="292895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2500" b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Zaključak</a:t>
            </a:r>
            <a:endParaRPr lang="vi-VN" sz="2500" b="1" dirty="0" smtClean="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28596" y="714362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sr-Latn-RS" sz="1600" b="1" smtClean="0">
                <a:solidFill>
                  <a:schemeClr val="bg1"/>
                </a:solidFill>
              </a:rPr>
              <a:t>Angažovanjem diskontinualne mehanizacije u periodu od oktobra 2021, do kraja jula 2023.godine otkopano je ukupno 689.267 t.</a:t>
            </a:r>
            <a:endParaRPr lang="sr-Latn-CS" sz="1600" b="1" smtClean="0">
              <a:solidFill>
                <a:schemeClr val="bg1"/>
              </a:solidFill>
            </a:endParaRPr>
          </a:p>
          <a:p>
            <a:pPr indent="457200" algn="just"/>
            <a:r>
              <a:rPr lang="sr-Latn-RS" sz="1600" b="1" smtClean="0">
                <a:solidFill>
                  <a:schemeClr val="bg1"/>
                </a:solidFill>
              </a:rPr>
              <a:t>Angažovanjem pomoćne mehanizacije kroz sve tri smene značilo bi da se proizvodnja poveća, i onda bi iznosila 2500-3000t na dnevnom nivou, što bi pomoglo ukupnoj proizvodnji uglja na površinskim kopovima uglja.</a:t>
            </a:r>
            <a:endParaRPr lang="sr-Latn-CS" sz="1600" b="1" smtClean="0">
              <a:solidFill>
                <a:schemeClr val="bg1"/>
              </a:solidFill>
            </a:endParaRPr>
          </a:p>
          <a:p>
            <a:pPr lvl="0" indent="447675" fontAlgn="base">
              <a:spcBef>
                <a:spcPct val="0"/>
              </a:spcBef>
              <a:spcAft>
                <a:spcPct val="0"/>
              </a:spcAft>
            </a:pPr>
            <a:endParaRPr lang="pl-PL" sz="1600" b="1" dirty="0" smtClean="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357172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sr-Latn-CS" sz="1600" b="1" smtClean="0">
                <a:solidFill>
                  <a:schemeClr val="bg1"/>
                </a:solidFill>
              </a:rPr>
              <a:t>Na Istočnoj strani Kolubarskog ugljenog basena na delu bivšeg površinskog kopa “Polje D“, postoji deo ležišta glavnog ugljenog sloja koji je ostao neotkopan prilikom otkopavanja ugljenog sloja rotornim bagerima</a:t>
            </a:r>
            <a:r>
              <a:rPr lang="en-US" sz="1600" b="1" smtClean="0">
                <a:solidFill>
                  <a:schemeClr val="bg1"/>
                </a:solidFill>
              </a:rPr>
              <a:t>.</a:t>
            </a:r>
            <a:endParaRPr lang="sr-Latn-CS" sz="1600" b="1" smtClean="0">
              <a:solidFill>
                <a:schemeClr val="bg1"/>
              </a:solidFill>
            </a:endParaRPr>
          </a:p>
          <a:p>
            <a:pPr indent="457200" algn="just"/>
            <a:endParaRPr lang="sr-Latn-RS" sz="1600" b="1" smtClean="0">
              <a:solidFill>
                <a:schemeClr val="bg1"/>
              </a:solidFill>
            </a:endParaRPr>
          </a:p>
          <a:p>
            <a:pPr indent="457200" algn="just"/>
            <a:endParaRPr lang="sr-Latn-CS" sz="1600" smtClean="0">
              <a:solidFill>
                <a:schemeClr val="bg1"/>
              </a:solidFill>
            </a:endParaRPr>
          </a:p>
          <a:p>
            <a:pPr indent="457200" algn="just"/>
            <a:r>
              <a:rPr lang="sr-Latn-CS" sz="1600" smtClean="0">
                <a:solidFill>
                  <a:schemeClr val="bg1"/>
                </a:solidFill>
              </a:rPr>
              <a:t> 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20" y="0"/>
            <a:ext cx="9144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Uvod</a:t>
            </a:r>
            <a:endParaRPr kumimoji="0" lang="en-US" sz="2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940531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cs typeface="Arial" pitchFamily="34" charset="0"/>
              </a:rPr>
              <a:t>Copyright </a:t>
            </a:r>
            <a:r>
              <a:rPr kumimoji="0" lang="sr-Latn-RS" sz="11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cs typeface="Arial" pitchFamily="34" charset="0"/>
              </a:rPr>
              <a:t>© 20</a:t>
            </a: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cs typeface="Arial" pitchFamily="34" charset="0"/>
              </a:rPr>
              <a:t>23</a:t>
            </a:r>
            <a:r>
              <a:rPr kumimoji="0" lang="sr-Latn-RS" sz="11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sr-Latn-R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cs typeface="Arial" pitchFamily="34" charset="0"/>
              </a:rPr>
              <a:t>– Miloš Živanović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6" name="Picture 5" descr="pregledna karta polje 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643438" y="1785932"/>
            <a:ext cx="4214842" cy="2729865"/>
          </a:xfrm>
          <a:prstGeom prst="rect">
            <a:avLst/>
          </a:prstGeom>
        </p:spPr>
      </p:pic>
      <p:pic>
        <p:nvPicPr>
          <p:cNvPr id="126977" name="Picture 17" descr="ugalj prostiranj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85932"/>
            <a:ext cx="3929090" cy="269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3122"/>
            <a:ext cx="8229600" cy="857250"/>
          </a:xfrm>
        </p:spPr>
        <p:txBody>
          <a:bodyPr>
            <a:normAutofit/>
          </a:bodyPr>
          <a:lstStyle/>
          <a:p>
            <a:r>
              <a:rPr lang="en-US" sz="2500" b="1" smtClean="0">
                <a:solidFill>
                  <a:schemeClr val="bg1"/>
                </a:solidFill>
              </a:rPr>
              <a:t>HVALA NA P</a:t>
            </a:r>
            <a:r>
              <a:rPr lang="sr-Latn-RS" sz="2500" b="1" smtClean="0">
                <a:solidFill>
                  <a:schemeClr val="bg1"/>
                </a:solidFill>
              </a:rPr>
              <a:t>AŽNJI!</a:t>
            </a:r>
            <a:endParaRPr lang="en-US" sz="2500" b="1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500048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sr-Latn-CS" sz="1600" b="1" smtClean="0">
                <a:solidFill>
                  <a:schemeClr val="bg1"/>
                </a:solidFill>
              </a:rPr>
              <a:t>Glavni (donji) ugljeni sloj nalazi se na većoj dubini ispod površine terena. Kote krovine iznose od max 124 do min -138,2 m.n.v. Kote podine iznose od max 104,8 do min -197,1 m.n.v.</a:t>
            </a:r>
          </a:p>
          <a:p>
            <a:pPr indent="457200" algn="just"/>
            <a:r>
              <a:rPr lang="sr-Latn-CS" sz="1600" b="1" smtClean="0">
                <a:solidFill>
                  <a:schemeClr val="bg1"/>
                </a:solidFill>
              </a:rPr>
              <a:t>Bilansne rezerve iznose za “Polje E” iznose  296.927.440 t,, a vanbilansne rezerve iznose 131.969.670 t, što ukupno čini 428.897.110t. Dte srednja vrednost iznosi 8 413 kj/kg, količina vlage je 47,37%, a prosečna količina pepela je 12,76%. Iskorišćenje ležišta iznosi 72,2%.</a:t>
            </a:r>
            <a:endParaRPr lang="sr-Latn-CS" sz="1600" smtClean="0">
              <a:solidFill>
                <a:schemeClr val="bg1"/>
              </a:solidFill>
            </a:endParaRPr>
          </a:p>
          <a:p>
            <a:pPr indent="457200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sr-Latn-RS" sz="2500" b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ežišt</a:t>
            </a:r>
            <a:r>
              <a:rPr lang="en-US" sz="2500" b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</a:t>
            </a:r>
            <a:endParaRPr lang="en-US" sz="2500" b="1" dirty="0" smtClean="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857238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sr-Latn-CS" sz="1600" b="1" smtClean="0">
                <a:solidFill>
                  <a:schemeClr val="bg1"/>
                </a:solidFill>
              </a:rPr>
              <a:t>Na površinskom kopu “Polje E”  na otkopavanju otkrivke aktivno je 7 sistema, na otkopavanju uglja aktivno je dva sistema, i jedan sistem dreglajna(10 Eš-eva i jedan Marion)</a:t>
            </a:r>
            <a:endParaRPr lang="en-US" sz="1600" b="1" smtClean="0">
              <a:solidFill>
                <a:schemeClr val="bg1"/>
              </a:solidFill>
            </a:endParaRPr>
          </a:p>
          <a:p>
            <a:pPr algn="just"/>
            <a:endParaRPr lang="sr-Latn-RS" sz="1600" b="1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2500" b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Tehnologija eksploatacije kontinualnim sistemima na </a:t>
            </a:r>
            <a:r>
              <a:rPr lang="en-US" sz="2500" b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sr-Latn-RS" sz="2500" b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Polju E</a:t>
            </a:r>
            <a:r>
              <a:rPr lang="en-US" sz="2500" b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”</a:t>
            </a:r>
            <a:endParaRPr lang="vi-VN" sz="2500" b="1" dirty="0" smtClean="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43042" y="1714494"/>
          <a:ext cx="5869305" cy="2208276"/>
        </p:xfrm>
        <a:graphic>
          <a:graphicData uri="http://schemas.openxmlformats.org/drawingml/2006/table">
            <a:tbl>
              <a:tblPr/>
              <a:tblGrid>
                <a:gridCol w="1429385"/>
                <a:gridCol w="1449705"/>
                <a:gridCol w="1462405"/>
                <a:gridCol w="15278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 b="1">
                          <a:latin typeface="Times New Roman"/>
                          <a:ea typeface="Calibri"/>
                          <a:cs typeface="Times New Roman"/>
                        </a:rPr>
                        <a:t>Sistem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 b="1">
                          <a:latin typeface="Times New Roman"/>
                          <a:ea typeface="Calibri"/>
                          <a:cs typeface="Times New Roman"/>
                        </a:rPr>
                        <a:t>Bager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 b="1">
                          <a:latin typeface="Times New Roman"/>
                          <a:ea typeface="Calibri"/>
                          <a:cs typeface="Times New Roman"/>
                        </a:rPr>
                        <a:t>Odlagač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 b="1">
                          <a:latin typeface="Times New Roman"/>
                          <a:ea typeface="Calibri"/>
                          <a:cs typeface="Times New Roman"/>
                        </a:rPr>
                        <a:t>Samohodni transporteri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I BTO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SRs 1200x24/4+VR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sr-Latn-CS" sz="105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RsB3500x60+BRs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II BTO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SRs 1201x24/4+VR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sr-Latn-CS" sz="105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RsB3500x60+BRs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BRs1600(17,5+32,5)x15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III BTO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SRs 1200x24/4+VR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sr-Latn-CS" sz="105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RsB3500x60+BRs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IV BTO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SRs 1200x22/2+VR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V BTO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SchRs 1760 x32/5+VR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Ars1800/(14+33+60)x20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VI BTO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SRs 1200x24/4+VR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Ars 1600/(37+60)x18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VII BTO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SchRs 1400x28/3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PA 200 2200/2000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BTU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SchRs 630x25/6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BRs 1600/(28+50)x15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SchRs C700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BRs 1200x29/32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BTS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SRs 1300x26/5+VR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050">
                          <a:latin typeface="Times New Roman"/>
                          <a:ea typeface="Calibri"/>
                          <a:cs typeface="Times New Roman"/>
                        </a:rPr>
                        <a:t>BRs 1600/(28+50)x17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2500" b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Tehnologija eksploatacije kontinualnim sistemima na </a:t>
            </a:r>
            <a:r>
              <a:rPr lang="en-US" sz="2500" b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sr-Latn-RS" sz="2500" b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Polju E</a:t>
            </a:r>
            <a:r>
              <a:rPr lang="en-US" sz="2500" b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”</a:t>
            </a:r>
            <a:endParaRPr lang="vi-VN" sz="2500" b="1" dirty="0" smtClean="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57238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en-US" sz="1600" b="1" smtClean="0">
                <a:solidFill>
                  <a:schemeClr val="bg1"/>
                </a:solidFill>
              </a:rPr>
              <a:t>B</a:t>
            </a:r>
            <a:r>
              <a:rPr lang="sr-Latn-CS" sz="1600" b="1" smtClean="0">
                <a:solidFill>
                  <a:schemeClr val="bg1"/>
                </a:solidFill>
              </a:rPr>
              <a:t>TS sistem , kod koga se eksploatacija vrši rotornim bagerom  SRs 1300x26/5+VR( G-8).</a:t>
            </a:r>
            <a:endParaRPr lang="en-US" sz="1600" b="1" smtClean="0">
              <a:solidFill>
                <a:schemeClr val="bg1"/>
              </a:solidFill>
            </a:endParaRPr>
          </a:p>
          <a:p>
            <a:pPr lvl="0" indent="457200" algn="just"/>
            <a:r>
              <a:rPr lang="sr-Latn-CS" sz="1600" b="1" smtClean="0">
                <a:solidFill>
                  <a:schemeClr val="bg1"/>
                </a:solidFill>
              </a:rPr>
              <a:t>Drugi ugljeni sistem na kome se vrši eksploatacija uglja je BTU sistem, kod koga se eksploatacija uglja vrši rotornim bagerom SchRs 630x25/6. </a:t>
            </a:r>
            <a:endParaRPr lang="en-US" sz="1600" b="1" smtClean="0">
              <a:solidFill>
                <a:schemeClr val="bg1"/>
              </a:solidFill>
            </a:endParaRPr>
          </a:p>
          <a:p>
            <a:pPr lvl="0" indent="457200" algn="just"/>
            <a:r>
              <a:rPr lang="sr-Latn-CS" sz="1600" b="1" smtClean="0">
                <a:solidFill>
                  <a:schemeClr val="bg1"/>
                </a:solidFill>
              </a:rPr>
              <a:t>Ukupno računajući proizvodnju otkrivke i uglja na “Polju B/C“ i „Polju D“  za 2021.godinu koeficijent otkrivke je 2,43 m3/t(17 644 115m3, 7 277 434t) dok je za 2022. koeficijent otkrivke 4,99m3/t (22 548 644m</a:t>
            </a:r>
            <a:r>
              <a:rPr lang="sr-Latn-CS" sz="1600" b="1" baseline="30000" smtClean="0">
                <a:solidFill>
                  <a:schemeClr val="bg1"/>
                </a:solidFill>
              </a:rPr>
              <a:t>3</a:t>
            </a:r>
            <a:r>
              <a:rPr lang="sr-Latn-CS" sz="1600" b="1" smtClean="0">
                <a:solidFill>
                  <a:schemeClr val="bg1"/>
                </a:solidFill>
              </a:rPr>
              <a:t> 4 520 643t)</a:t>
            </a:r>
            <a:endParaRPr lang="en-US" sz="1600" b="1" smtClean="0">
              <a:solidFill>
                <a:schemeClr val="bg1"/>
              </a:solidFill>
            </a:endParaRPr>
          </a:p>
          <a:p>
            <a:pPr lvl="0" indent="457200" algn="just"/>
            <a:endParaRPr lang="en-US" sz="1600" b="1" smtClean="0">
              <a:solidFill>
                <a:schemeClr val="bg1"/>
              </a:solidFill>
            </a:endParaRPr>
          </a:p>
          <a:p>
            <a:pPr lvl="0" indent="457200" algn="just"/>
            <a:r>
              <a:rPr lang="en-US" sz="1600" b="1" smtClean="0">
                <a:solidFill>
                  <a:schemeClr val="bg1"/>
                </a:solidFill>
              </a:rPr>
              <a:t>Problemi pri eksploataciji:</a:t>
            </a:r>
          </a:p>
          <a:p>
            <a:pPr lvl="0" indent="457200" algn="just">
              <a:buFont typeface="Arial" pitchFamily="34" charset="0"/>
              <a:buChar char="•"/>
            </a:pPr>
            <a:r>
              <a:rPr lang="en-US" sz="1600" b="1" smtClean="0">
                <a:solidFill>
                  <a:schemeClr val="bg1"/>
                </a:solidFill>
              </a:rPr>
              <a:t>Velika koli</a:t>
            </a:r>
            <a:r>
              <a:rPr lang="sr-Latn-RS" sz="1600" b="1" smtClean="0">
                <a:solidFill>
                  <a:schemeClr val="bg1"/>
                </a:solidFill>
              </a:rPr>
              <a:t>čina otkrivke u odnosu na količinu uglja</a:t>
            </a:r>
          </a:p>
          <a:p>
            <a:pPr lvl="0" indent="457200" algn="just">
              <a:buFont typeface="Arial" pitchFamily="34" charset="0"/>
              <a:buChar char="•"/>
            </a:pPr>
            <a:r>
              <a:rPr lang="sr-Latn-RS" sz="1600" b="1" smtClean="0">
                <a:solidFill>
                  <a:schemeClr val="bg1"/>
                </a:solidFill>
              </a:rPr>
              <a:t>Podzemne vode</a:t>
            </a:r>
          </a:p>
          <a:p>
            <a:pPr lvl="0" indent="457200" algn="just">
              <a:buFont typeface="Arial" pitchFamily="34" charset="0"/>
              <a:buChar char="•"/>
            </a:pPr>
            <a:r>
              <a:rPr lang="en-US" sz="1600" b="1" smtClean="0">
                <a:solidFill>
                  <a:schemeClr val="bg1"/>
                </a:solidFill>
              </a:rPr>
              <a:t>N</a:t>
            </a:r>
            <a:r>
              <a:rPr lang="sr-Latn-RS" sz="1600" b="1" smtClean="0">
                <a:solidFill>
                  <a:schemeClr val="bg1"/>
                </a:solidFill>
              </a:rPr>
              <a:t>estabilnost južne kosine</a:t>
            </a:r>
            <a:endParaRPr lang="en-US" sz="1600" b="1" smtClean="0">
              <a:solidFill>
                <a:schemeClr val="bg1"/>
              </a:solidFill>
            </a:endParaRPr>
          </a:p>
          <a:p>
            <a:pPr lvl="0"/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Latn-RS" sz="2200" b="1" smtClean="0">
                <a:solidFill>
                  <a:schemeClr val="bg1"/>
                </a:solidFill>
              </a:rPr>
              <a:t>Uvođenje diskontinualne mehanizacije za eksploataciju uglja</a:t>
            </a:r>
            <a:endParaRPr lang="sr-Latn-CS" sz="2200">
              <a:solidFill>
                <a:schemeClr val="bg1"/>
              </a:solidFill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42861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sr-Latn-RS" sz="1600" b="1" smtClean="0">
                <a:solidFill>
                  <a:schemeClr val="bg1"/>
                </a:solidFill>
              </a:rPr>
              <a:t>Eksploatacija uglja kontinualnim sistemima unutar granica “Polja D”  je završena 2021.godine, prelaskom otkopne mehanizacije unutar kontura površinskog kopa „Polje E“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sr-Latn-R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sr-Latn-RS" sz="1600" b="1" smtClean="0">
                <a:solidFill>
                  <a:schemeClr val="bg1"/>
                </a:solidFill>
              </a:rPr>
              <a:t>Površina terena u kojem se vršila eksploatacija u tom periodu je 200 399 m2. Na dnevnom planu planirano je da proizvodnja iznosi oko 1500t.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endParaRPr lang="sr-Latn-CS" sz="1600" smtClean="0"/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kumimoji="0" lang="sr-Latn-R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lang="sr-Latn-RS" sz="1600" b="1" smtClean="0">
              <a:solidFill>
                <a:schemeClr val="bg1"/>
              </a:solidFill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kumimoji="0" lang="sr-Latn-R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lang="sr-Latn-RS" sz="1600" b="1" smtClean="0">
              <a:solidFill>
                <a:schemeClr val="bg1"/>
              </a:solidFill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kumimoji="0" lang="sr-Latn-R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lang="sr-Latn-RS" sz="1600" b="1" smtClean="0">
              <a:solidFill>
                <a:schemeClr val="bg1"/>
              </a:solidFill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kumimoji="0" lang="sr-Latn-R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lang="sr-Latn-RS" sz="1600" b="1" smtClean="0">
              <a:solidFill>
                <a:schemeClr val="bg1"/>
              </a:solidFill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kumimoji="0" lang="sr-Latn-R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lang="sr-Latn-RS" sz="1600" b="1" smtClean="0">
              <a:solidFill>
                <a:schemeClr val="bg1"/>
              </a:solidFill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kumimoji="0" lang="sr-Latn-R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lang="sr-Latn-RS" sz="1600" b="1" smtClean="0">
              <a:solidFill>
                <a:schemeClr val="bg1"/>
              </a:solidFill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kumimoji="0" lang="sr-Latn-R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lang="sr-Latn-RS" sz="1600" b="1" smtClean="0">
              <a:solidFill>
                <a:schemeClr val="bg1"/>
              </a:solidFill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kumimoji="0" lang="sr-Latn-R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6" descr="Zona otkopavanja prav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71618"/>
            <a:ext cx="56769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378619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sr-Latn-RS" sz="1600" b="1" smtClean="0">
                <a:solidFill>
                  <a:schemeClr val="bg1"/>
                </a:solidFill>
              </a:rPr>
              <a:t>Kvalitet uglja u ovoj zoni je veoma dobar gde je  prosečna vrednost DTE 9440 kj/kg  , količina vlage je 47,02%, a prosečna količina pepela je 12,03%.</a:t>
            </a:r>
          </a:p>
          <a:p>
            <a:endParaRPr lang="sr-Latn-C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571486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sr-Latn-RS" sz="1600" b="1" smtClean="0">
                <a:solidFill>
                  <a:schemeClr val="bg1"/>
                </a:solidFill>
              </a:rPr>
              <a:t>Za otkopavanje uglja koriste se bageri kašikari sa obrnutom kašikom proizvođača Hidromek Hmk 230Lc i Hyundai HX 300L kao i hidraulični bager Sunward </a:t>
            </a:r>
            <a:r>
              <a:rPr lang="sr-Latn-RS" sz="1600" b="1" smtClean="0">
                <a:solidFill>
                  <a:schemeClr val="bg1"/>
                </a:solidFill>
              </a:rPr>
              <a:t>365E</a:t>
            </a:r>
            <a:r>
              <a:rPr lang="en-US" sz="1600" b="1" smtClean="0">
                <a:solidFill>
                  <a:schemeClr val="bg1"/>
                </a:solidFill>
              </a:rPr>
              <a:t>.</a:t>
            </a:r>
            <a:endParaRPr lang="sr-Latn-RS" sz="1600" b="1" smtClean="0">
              <a:solidFill>
                <a:schemeClr val="bg1"/>
              </a:solidFill>
            </a:endParaRPr>
          </a:p>
          <a:p>
            <a:pPr indent="457200" algn="just"/>
            <a:r>
              <a:rPr lang="sr-Latn-RS" sz="1600" b="1" smtClean="0">
                <a:solidFill>
                  <a:schemeClr val="bg1"/>
                </a:solidFill>
              </a:rPr>
              <a:t>Kamioni koji se koriste za transport otkopanog materijala su Tatra Phoenix i Man TGS.</a:t>
            </a:r>
          </a:p>
          <a:p>
            <a:pPr algn="just"/>
            <a:endParaRPr lang="sr-Latn-RS" sz="1600" b="1" smtClean="0">
              <a:solidFill>
                <a:schemeClr val="bg1"/>
              </a:solidFill>
            </a:endParaRPr>
          </a:p>
          <a:p>
            <a:pPr algn="just"/>
            <a:endParaRPr lang="sr-Latn-RS" sz="1600" b="1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sr-Latn-RS" sz="1600" b="1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Latn-RS" sz="2200" b="1" smtClean="0">
                <a:solidFill>
                  <a:schemeClr val="bg1"/>
                </a:solidFill>
              </a:rPr>
              <a:t>Uvođenje diskontinualne mehanizacije za eksploataciju uglja</a:t>
            </a:r>
            <a:endParaRPr lang="sr-Latn-CS" sz="220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00166" y="2071684"/>
          <a:ext cx="5861050" cy="1542288"/>
        </p:xfrm>
        <a:graphic>
          <a:graphicData uri="http://schemas.openxmlformats.org/drawingml/2006/table">
            <a:tbl>
              <a:tblPr/>
              <a:tblGrid>
                <a:gridCol w="1508125"/>
                <a:gridCol w="1170305"/>
                <a:gridCol w="1076325"/>
                <a:gridCol w="1076325"/>
                <a:gridCol w="10299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latin typeface="Times New Roman"/>
                          <a:ea typeface="Arial,Bold"/>
                          <a:cs typeface="Times New Roman"/>
                        </a:rPr>
                        <a:t>Karakteristike bagera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latin typeface="Times New Roman"/>
                          <a:ea typeface="Arial,Bold"/>
                          <a:cs typeface="Times New Roman"/>
                        </a:rPr>
                        <a:t>Hidromek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latin typeface="Times New Roman"/>
                          <a:ea typeface="Arial,Bold"/>
                          <a:cs typeface="Times New Roman"/>
                        </a:rPr>
                        <a:t>Hmk 230LC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latin typeface="Times New Roman"/>
                          <a:ea typeface="Arial,Bold"/>
                          <a:cs typeface="Times New Roman"/>
                        </a:rPr>
                        <a:t>Hyundai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latin typeface="Times New Roman"/>
                          <a:ea typeface="Arial,Bold"/>
                          <a:cs typeface="Times New Roman"/>
                        </a:rPr>
                        <a:t>HX 300L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latin typeface="Times New Roman"/>
                          <a:ea typeface="Arial,Bold"/>
                          <a:cs typeface="Times New Roman"/>
                        </a:rPr>
                        <a:t>Sunward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latin typeface="Times New Roman"/>
                          <a:ea typeface="Arial,Bold"/>
                          <a:cs typeface="Times New Roman"/>
                        </a:rPr>
                        <a:t>SWE 365E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latin typeface="Times New Roman"/>
                          <a:ea typeface="Arial,Bold"/>
                          <a:cs typeface="Times New Roman"/>
                        </a:rPr>
                        <a:t>EŠ 6/45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latin typeface="Times New Roman"/>
                          <a:ea typeface="Arial,Bold"/>
                          <a:cs typeface="Times New Roman"/>
                        </a:rPr>
                        <a:t>Zapremina kašike (m</a:t>
                      </a:r>
                      <a:r>
                        <a:rPr lang="sr-Latn-RS" sz="1100" b="1" baseline="30000">
                          <a:latin typeface="Times New Roman"/>
                          <a:ea typeface="Arial,Bold"/>
                          <a:cs typeface="Times New Roman"/>
                        </a:rPr>
                        <a:t>3</a:t>
                      </a:r>
                      <a:r>
                        <a:rPr lang="sr-Latn-RS" sz="1100" b="1">
                          <a:latin typeface="Times New Roman"/>
                          <a:ea typeface="Arial,Bold"/>
                          <a:cs typeface="Times New Roman"/>
                        </a:rPr>
                        <a:t>)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Times New Roman"/>
                          <a:ea typeface="Arial,Bold"/>
                          <a:cs typeface="Times New Roman"/>
                        </a:rPr>
                        <a:t>1,1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Times New Roman"/>
                          <a:ea typeface="Arial,Bold"/>
                          <a:cs typeface="Times New Roman"/>
                        </a:rPr>
                        <a:t>1,3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Times New Roman"/>
                          <a:ea typeface="Arial,Bold"/>
                          <a:cs typeface="Times New Roman"/>
                        </a:rPr>
                        <a:t>1,6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Times New Roman"/>
                          <a:ea typeface="Arial,Bold"/>
                          <a:cs typeface="Times New Roman"/>
                        </a:rPr>
                        <a:t>6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latin typeface="Times New Roman"/>
                          <a:ea typeface="Arial,Bold"/>
                          <a:cs typeface="Times New Roman"/>
                        </a:rPr>
                        <a:t>Visina kopanja (m)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Times New Roman"/>
                          <a:ea typeface="Arial,Bold"/>
                          <a:cs typeface="Times New Roman"/>
                        </a:rPr>
                        <a:t>9,56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Times New Roman"/>
                          <a:ea typeface="Arial,Bold"/>
                          <a:cs typeface="Times New Roman"/>
                        </a:rPr>
                        <a:t>10,04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Times New Roman"/>
                          <a:ea typeface="Arial,Bold"/>
                          <a:cs typeface="Times New Roman"/>
                        </a:rPr>
                        <a:t>10,39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latin typeface="Times New Roman"/>
                          <a:ea typeface="Arial,Bold"/>
                          <a:cs typeface="Times New Roman"/>
                        </a:rPr>
                        <a:t>Dubina kopanja (m)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Times New Roman"/>
                          <a:ea typeface="Arial,Bold"/>
                          <a:cs typeface="Times New Roman"/>
                        </a:rPr>
                        <a:t>6,21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Times New Roman"/>
                          <a:ea typeface="Arial,Bold"/>
                          <a:cs typeface="Times New Roman"/>
                        </a:rPr>
                        <a:t>6,44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Times New Roman"/>
                          <a:ea typeface="Arial,Bold"/>
                          <a:cs typeface="Times New Roman"/>
                        </a:rPr>
                        <a:t>7,1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smtClean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latin typeface="Times New Roman"/>
                          <a:ea typeface="Arial,Bold"/>
                          <a:cs typeface="Times New Roman"/>
                        </a:rPr>
                        <a:t>Radijus kopanja (m)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Times New Roman"/>
                          <a:ea typeface="Arial,Bold"/>
                          <a:cs typeface="Times New Roman"/>
                        </a:rPr>
                        <a:t>9,52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Times New Roman"/>
                          <a:ea typeface="Arial,Bold"/>
                          <a:cs typeface="Times New Roman"/>
                        </a:rPr>
                        <a:t>10,02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Times New Roman"/>
                          <a:ea typeface="Arial,Bold"/>
                          <a:cs typeface="Times New Roman"/>
                        </a:rPr>
                        <a:t>10,94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smtClean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latin typeface="Times New Roman"/>
                          <a:ea typeface="Arial,Bold"/>
                          <a:cs typeface="Times New Roman"/>
                        </a:rPr>
                        <a:t>Visina istresanja (m)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Times New Roman"/>
                          <a:ea typeface="Arial,Bold"/>
                          <a:cs typeface="Times New Roman"/>
                        </a:rPr>
                        <a:t>6,84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Times New Roman"/>
                          <a:ea typeface="Arial,Bold"/>
                          <a:cs typeface="Times New Roman"/>
                        </a:rPr>
                        <a:t>6,94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Times New Roman"/>
                          <a:ea typeface="Arial,Bold"/>
                          <a:cs typeface="Times New Roman"/>
                        </a:rPr>
                        <a:t>7,3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UNDA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8"/>
            <a:ext cx="3917285" cy="2786064"/>
          </a:xfrm>
          <a:prstGeom prst="rect">
            <a:avLst/>
          </a:prstGeom>
        </p:spPr>
      </p:pic>
      <p:pic>
        <p:nvPicPr>
          <p:cNvPr id="5" name="Picture 4" descr="hidromek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8"/>
            <a:ext cx="3811911" cy="285750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8"/>
            <a:ext cx="3921114" cy="28575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14428"/>
            <a:ext cx="4429156" cy="28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93934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Miloš Živanović</a:t>
            </a:r>
            <a:r>
              <a:rPr lang="sr-Cyrl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A.D. EPS, RB K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olubara                                                                                                      Copyright © 20</a:t>
            </a:r>
            <a:r>
              <a:rPr lang="en-U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23</a:t>
            </a:r>
            <a:r>
              <a:rPr lang="sr-Latn-RS" sz="1100" b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Miloš Živanović</a:t>
            </a:r>
            <a:endParaRPr lang="en-US" sz="1100" b="1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1366</Words>
  <Application>Microsoft Office PowerPoint</Application>
  <PresentationFormat>On-screen Show (16:9)</PresentationFormat>
  <Paragraphs>511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Miloš Živanović</dc:creator>
  <cp:lastModifiedBy>Korisnik</cp:lastModifiedBy>
  <cp:revision>104</cp:revision>
  <dcterms:created xsi:type="dcterms:W3CDTF">2017-08-26T19:19:39Z</dcterms:created>
  <dcterms:modified xsi:type="dcterms:W3CDTF">2023-10-13T07:42:25Z</dcterms:modified>
</cp:coreProperties>
</file>